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64" r:id="rId11"/>
    <p:sldId id="273" r:id="rId12"/>
    <p:sldId id="274" r:id="rId13"/>
    <p:sldId id="265" r:id="rId14"/>
    <p:sldId id="266" r:id="rId15"/>
    <p:sldId id="275" r:id="rId16"/>
    <p:sldId id="267" r:id="rId17"/>
    <p:sldId id="268" r:id="rId18"/>
    <p:sldId id="269" r:id="rId19"/>
    <p:sldId id="270" r:id="rId20"/>
    <p:sldId id="271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9455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eba80cb000ac8dee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.xml"/><Relationship Id="rId7" Type="http://schemas.openxmlformats.org/officeDocument/2006/relationships/slide" Target="slide1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5" Type="http://schemas.openxmlformats.org/officeDocument/2006/relationships/slide" Target="slide10.xml"/><Relationship Id="rId4" Type="http://schemas.openxmlformats.org/officeDocument/2006/relationships/slide" Target="slide7.xm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f63b360f?vcp=1&amp;pid=e59e75fa3&amp;color=101,101,255&amp;vtp=1&amp;bt=1&amp;bbb=1"/>
          <p:cNvSpPr/>
          <p:nvPr/>
        </p:nvSpPr>
        <p:spPr>
          <a:xfrm>
            <a:off x="539496" y="828000"/>
            <a:ext cx="11109960" cy="445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直线到其平行的平面的距离、两个平行平面的距离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3_1#71a712913?vcp=1&amp;vop=1&amp;pid=9f63b360f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已知正方体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的棱长为1，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的中点，求：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3_1#71a712913?vcp=1&amp;vop=1&amp;pid=9f63b360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_1#8d39aa285?vcp=1&amp;vop=1&amp;pid=71a712913&amp;color=36,64,97&amp;vtp=1&amp;bbb=1">
                <a:extLst>
                  <a:ext uri="{FF2B5EF4-FFF2-40B4-BE49-F238E27FC236}">
                    <a16:creationId xmlns:a16="http://schemas.microsoft.com/office/drawing/2014/main" id="{79759476-0261-8EC3-6EED-1BC2C9A35582}"/>
                  </a:ext>
                </a:extLst>
              </p:cNvPr>
              <p:cNvSpPr/>
              <p:nvPr/>
            </p:nvSpPr>
            <p:spPr>
              <a:xfrm>
                <a:off x="539496" y="335326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_1#8d39aa285?vcp=1&amp;vop=1&amp;pid=71a712913&amp;color=36,64,97&amp;vtp=1&amp;bbb=1">
                <a:extLst>
                  <a:ext uri="{FF2B5EF4-FFF2-40B4-BE49-F238E27FC236}">
                    <a16:creationId xmlns:a16="http://schemas.microsoft.com/office/drawing/2014/main" id="{79759476-0261-8EC3-6EED-1BC2C9A355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53262"/>
                <a:ext cx="11109960" cy="363665"/>
              </a:xfrm>
              <a:prstGeom prst="rect">
                <a:avLst/>
              </a:prstGeom>
              <a:blipFill>
                <a:blip r:embed="rId2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278703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7_AN.5_1#8d39aa285?htil=3&amp;vcp=1&amp;vop=1&amp;pid=71a712913&amp;color=36,64,97&amp;tib=255,255,255&amp;vtp=1&amp;hs=1&amp;hs=1" descr="preencoded.png">
            <a:extLst>
              <a:ext uri="{FF2B5EF4-FFF2-40B4-BE49-F238E27FC236}">
                <a16:creationId xmlns:a16="http://schemas.microsoft.com/office/drawing/2014/main" id="{CFDB1368-8962-4042-657D-C013F15E757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81722" y="1018189"/>
            <a:ext cx="1819656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5_2#8d39aa285?htil=3&amp;vcp=1&amp;vop=1&amp;pid=71a712913&amp;color=36,64,97&amp;vtp=1&amp;bbb=1&amp;hb=1&amp;hs=1">
                <a:extLst>
                  <a:ext uri="{FF2B5EF4-FFF2-40B4-BE49-F238E27FC236}">
                    <a16:creationId xmlns:a16="http://schemas.microsoft.com/office/drawing/2014/main" id="{96E3CA72-1E3A-B7C3-E968-60ABB2E33C1E}"/>
                  </a:ext>
                </a:extLst>
              </p:cNvPr>
              <p:cNvSpPr/>
              <p:nvPr/>
            </p:nvSpPr>
            <p:spPr>
              <a:xfrm>
                <a:off x="539496" y="871885"/>
                <a:ext cx="9153144" cy="9382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}为单位正交基底，建立空间直角坐标系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(1,1,0)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(1,0,1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(0,0,1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5_2#8d39aa285?htil=3&amp;vcp=1&amp;vop=1&amp;pid=71a712913&amp;color=36,64,97&amp;vtp=1&amp;bbb=1&amp;hb=1&amp;hs=1">
                <a:extLst>
                  <a:ext uri="{FF2B5EF4-FFF2-40B4-BE49-F238E27FC236}">
                    <a16:creationId xmlns:a16="http://schemas.microsoft.com/office/drawing/2014/main" id="{96E3CA72-1E3A-B7C3-E968-60ABB2E33C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71885"/>
                <a:ext cx="9153144" cy="938213"/>
              </a:xfrm>
              <a:prstGeom prst="rect">
                <a:avLst/>
              </a:prstGeom>
              <a:blipFill>
                <a:blip r:embed="rId3"/>
                <a:stretch>
                  <a:fillRect l="-159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5_3#8d39aa285?htil=3&amp;vcp=1&amp;vop=1&amp;pid=71a712913&amp;color=36,64,97&amp;vtp=1&amp;bbb=1&amp;hb=1&amp;hs=1">
                <a:extLst>
                  <a:ext uri="{FF2B5EF4-FFF2-40B4-BE49-F238E27FC236}">
                    <a16:creationId xmlns:a16="http://schemas.microsoft.com/office/drawing/2014/main" id="{4439BCF8-2643-2391-E3BB-41B87DAECE12}"/>
                  </a:ext>
                </a:extLst>
              </p:cNvPr>
              <p:cNvSpPr/>
              <p:nvPr/>
            </p:nvSpPr>
            <p:spPr>
              <a:xfrm>
                <a:off x="539496" y="1813630"/>
                <a:ext cx="9153144" cy="1701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=(0,1,−1)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5_3#8d39aa285?htil=3&amp;vcp=1&amp;vop=1&amp;pid=71a712913&amp;color=36,64,97&amp;vtp=1&amp;bbb=1&amp;hb=1&amp;hs=1">
                <a:extLst>
                  <a:ext uri="{FF2B5EF4-FFF2-40B4-BE49-F238E27FC236}">
                    <a16:creationId xmlns:a16="http://schemas.microsoft.com/office/drawing/2014/main" id="{4439BCF8-2643-2391-E3BB-41B87DAECE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13630"/>
                <a:ext cx="9153144" cy="1701800"/>
              </a:xfrm>
              <a:prstGeom prst="rect">
                <a:avLst/>
              </a:prstGeom>
              <a:blipFill>
                <a:blip r:embed="rId4"/>
                <a:stretch>
                  <a:fillRect l="-1599" b="-3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5_3#8d39aa285?htil=3&amp;vcp=1&amp;vop=1&amp;pid=71a712913&amp;color=36,64,97&amp;vtp=1&amp;bbb=1&amp;hb=1&amp;hs=1">
                <a:extLst>
                  <a:ext uri="{FF2B5EF4-FFF2-40B4-BE49-F238E27FC236}">
                    <a16:creationId xmlns:a16="http://schemas.microsoft.com/office/drawing/2014/main" id="{9283B80D-E895-1C5B-418E-027BB09D66F5}"/>
                  </a:ext>
                </a:extLst>
              </p:cNvPr>
              <p:cNvSpPr/>
              <p:nvPr/>
            </p:nvSpPr>
            <p:spPr>
              <a:xfrm>
                <a:off x="539995" y="3512001"/>
                <a:ext cx="11112011" cy="25705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=(1,2,2)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为六面体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为正方体，所以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的距离等于点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7_AN.5_3#8d39aa285?htil=3&amp;vcp=1&amp;vop=1&amp;pid=71a712913&amp;color=36,64,97&amp;vtp=1&amp;bbb=1&amp;hb=1&amp;hs=1">
                <a:extLst>
                  <a:ext uri="{FF2B5EF4-FFF2-40B4-BE49-F238E27FC236}">
                    <a16:creationId xmlns:a16="http://schemas.microsoft.com/office/drawing/2014/main" id="{9283B80D-E895-1C5B-418E-027BB09D66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512001"/>
                <a:ext cx="11112011" cy="2570544"/>
              </a:xfrm>
              <a:prstGeom prst="rect">
                <a:avLst/>
              </a:prstGeom>
              <a:blipFill>
                <a:blip r:embed="rId5"/>
                <a:stretch>
                  <a:fillRect l="-1317" b="-33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19529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6_1#ea6a4438e?vcp=1&amp;vop=1&amp;pid=71a712913&amp;color=36,64,97&amp;vtp=1&amp;bt=1&amp;bbb=1"/>
              <p:cNvSpPr/>
              <p:nvPr/>
            </p:nvSpPr>
            <p:spPr>
              <a:xfrm>
                <a:off x="539496" y="128243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6_1#ea6a4438e?vcp=1&amp;vop=1&amp;pid=71a71291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82433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7_1#ea6a4438e?vcp=1&amp;vop=1&amp;pid=71a712913&amp;color=36,64,97&amp;vtp=1&amp;bbb=1&amp;hb=1"/>
              <p:cNvSpPr/>
              <p:nvPr/>
            </p:nvSpPr>
            <p:spPr>
              <a:xfrm>
                <a:off x="539496" y="1656067"/>
                <a:ext cx="11109960" cy="41163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【解】因为六面体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为正方体，所以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的距离等于点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（1）所建立的空间直角坐标系可得，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=(0,1,−1)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=(1,−1,−1)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7_1#ea6a4438e?vcp=1&amp;vop=1&amp;pid=71a71291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56067"/>
                <a:ext cx="11109960" cy="4116324"/>
              </a:xfrm>
              <a:prstGeom prst="rect">
                <a:avLst/>
              </a:prstGeom>
              <a:blipFill>
                <a:blip r:embed="rId4"/>
                <a:stretch>
                  <a:fillRect l="-1317" r="-604" b="-19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d95608fd?vcp=1&amp;pid=e59e75fa3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点到直线的距离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8_1#9739a99ac?vcp=1&amp;vop=1&amp;pid=0d95608fd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已知在直三棱柱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8_1#9739a99ac?vcp=1&amp;vop=1&amp;pid=0d95608f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AN.9_1#9739a99ac?htil=4&amp;vcp=1&amp;vop=1&amp;pid=0d95608fd&amp;color=36,64,97&amp;tib=255,255,255&amp;vtp=1&amp;hs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1841" y="1752179"/>
            <a:ext cx="2468880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9_2#9739a99ac?htil=4&amp;vcp=1&amp;vop=1&amp;pid=0d95608fd&amp;color=36,64,97&amp;vtp=1&amp;bbb=1&amp;hs=1"/>
              <p:cNvSpPr/>
              <p:nvPr/>
            </p:nvSpPr>
            <p:spPr>
              <a:xfrm>
                <a:off x="539496" y="1688171"/>
                <a:ext cx="8513064" cy="12396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为坐标原点，建立如图所示的空间直角坐标系,连接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(0,4,1)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=(−4,4,0)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AN.9_2#9739a99ac?htil=4&amp;vcp=1&amp;vop=1&amp;pid=0d95608fd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8513064" cy="1239647"/>
              </a:xfrm>
              <a:prstGeom prst="rect">
                <a:avLst/>
              </a:prstGeom>
              <a:blipFill>
                <a:blip r:embed="rId5"/>
                <a:stretch>
                  <a:fillRect l="-1719" b="-113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9_3#9739a99ac?htil=4&amp;vcp=1&amp;vop=1&amp;pid=0d95608fd&amp;color=36,64,97&amp;vtp=1&amp;bbb=1&amp;hb=1&amp;hs=1"/>
              <p:cNvSpPr/>
              <p:nvPr/>
            </p:nvSpPr>
            <p:spPr>
              <a:xfrm>
                <a:off x="539496" y="2962044"/>
                <a:ext cx="8513064" cy="12396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方法一（利用与直线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垂直的向量）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设在平面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内与直线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垂直的向量为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,则由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共面可知，存在实数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,使得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：共面向量定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AN.9_3#9739a99ac?htil=4&amp;vcp=1&amp;vop=1&amp;pid=0d95608fd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62044"/>
                <a:ext cx="8513064" cy="1239647"/>
              </a:xfrm>
              <a:prstGeom prst="rect">
                <a:avLst/>
              </a:prstGeom>
              <a:blipFill>
                <a:blip r:embed="rId6"/>
                <a:stretch>
                  <a:fillRect l="-1719" r="-1218" b="-113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AN.9_3#9739a99ac?htil=4&amp;vcp=1&amp;vop=1&amp;pid=0d95608fd&amp;color=36,64,97&amp;vtp=1&amp;bbb=1&amp;hb=1&amp;hs=1">
                <a:extLst>
                  <a:ext uri="{FF2B5EF4-FFF2-40B4-BE49-F238E27FC236}">
                    <a16:creationId xmlns:a16="http://schemas.microsoft.com/office/drawing/2014/main" id="{A97DA0AE-7D3A-2BF2-ADC3-BFCD72CE8A51}"/>
                  </a:ext>
                </a:extLst>
              </p:cNvPr>
              <p:cNvSpPr/>
              <p:nvPr/>
            </p:nvSpPr>
            <p:spPr>
              <a:xfrm>
                <a:off x="539995" y="4201691"/>
                <a:ext cx="11112011" cy="180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理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(−4,4,0)+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(4,0,1)=(−4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7" name="QO_6_AN.9_3#9739a99ac?htil=4&amp;vcp=1&amp;vop=1&amp;pid=0d95608fd&amp;color=36,64,97&amp;vtp=1&amp;bbb=1&amp;hb=1&amp;hs=1">
                <a:extLst>
                  <a:ext uri="{FF2B5EF4-FFF2-40B4-BE49-F238E27FC236}">
                    <a16:creationId xmlns:a16="http://schemas.microsoft.com/office/drawing/2014/main" id="{A97DA0AE-7D3A-2BF2-ADC3-BFCD72CE8A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4201691"/>
                <a:ext cx="11112011" cy="1803400"/>
              </a:xfrm>
              <a:prstGeom prst="rect">
                <a:avLst/>
              </a:prstGeom>
              <a:blipFill>
                <a:blip r:embed="rId7"/>
                <a:stretch>
                  <a:fillRect l="-1317" b="-3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9_3#9739a99ac?htil=4&amp;vcp=1&amp;vop=1&amp;pid=0d95608fd&amp;color=36,64,97&amp;vtp=1&amp;bbb=1&amp;hb=1&amp;hs=1">
                <a:extLst>
                  <a:ext uri="{FF2B5EF4-FFF2-40B4-BE49-F238E27FC236}">
                    <a16:creationId xmlns:a16="http://schemas.microsoft.com/office/drawing/2014/main" id="{12163CA3-0F44-6F33-259F-682C7A6144AD}"/>
                  </a:ext>
                </a:extLst>
              </p:cNvPr>
              <p:cNvSpPr/>
              <p:nvPr/>
            </p:nvSpPr>
            <p:spPr>
              <a:xfrm>
                <a:off x="539995" y="1699532"/>
                <a:ext cx="11112011" cy="36113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𝐵𝐴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（利用直线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的方向向量）：记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=⟨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|=4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34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e>
                    </m:ra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AN.9_3#9739a99ac?htil=4&amp;vcp=1&amp;vop=1&amp;pid=0d95608fd&amp;color=36,64,97&amp;vtp=1&amp;bbb=1&amp;hb=1&amp;hs=1">
                <a:extLst>
                  <a:ext uri="{FF2B5EF4-FFF2-40B4-BE49-F238E27FC236}">
                    <a16:creationId xmlns:a16="http://schemas.microsoft.com/office/drawing/2014/main" id="{12163CA3-0F44-6F33-259F-682C7A6144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1699532"/>
                <a:ext cx="11112011" cy="3611309"/>
              </a:xfrm>
              <a:prstGeom prst="rect">
                <a:avLst/>
              </a:prstGeom>
              <a:blipFill>
                <a:blip r:embed="rId2"/>
                <a:stretch>
                  <a:fillRect l="-1317" b="-21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4684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4c9f857a9?vcp=1&amp;pid=0d95608fd&amp;color=36,64,97&amp;vtp=1&amp;bt=1&amp;bbb=1"/>
          <p:cNvSpPr/>
          <p:nvPr/>
        </p:nvSpPr>
        <p:spPr>
          <a:xfrm>
            <a:off x="539496" y="2724835"/>
            <a:ext cx="11109960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1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用向量法求点到直线的距离时的注意事项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（1）不必找点在直线上的垂足以及垂线段；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（2）在直线上可以任意选点，但一般选较易求得坐标的特殊点；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（3）直线的方向向量可以任取，但必须保证计算的准确性.</a:t>
            </a:r>
            <a:endParaRPr lang="en-US" altLang="zh-CN" sz="1800" dirty="0"/>
          </a:p>
        </p:txBody>
      </p:sp>
      <p:pic>
        <p:nvPicPr>
          <p:cNvPr id="3" name="P_6_BD#4c9f857a9?vcp=1&amp;pid=0d95608fd&amp;color=36,64,97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2784271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f3c085f2?vcp=1&amp;pid=e59e75fa3&amp;color=101,101,255&amp;vtp=1&amp;bt=1&amp;bbb=1"/>
          <p:cNvSpPr/>
          <p:nvPr/>
        </p:nvSpPr>
        <p:spPr>
          <a:xfrm>
            <a:off x="539496" y="828000"/>
            <a:ext cx="11109960" cy="4104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利用空间角求空间距离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10_1#2ecc1185e?vcp=1&amp;vop=1&amp;pid=bf3c085f2&amp;color=36,64,97&amp;vtp=1&amp;bbb=1&amp;hb=1"/>
              <p:cNvSpPr/>
              <p:nvPr/>
            </p:nvSpPr>
            <p:spPr>
              <a:xfrm>
                <a:off x="539496" y="1278034"/>
                <a:ext cx="11109960" cy="706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[安徽安庆2024高二月考]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如图，在四棱锥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为正方形，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为线段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为线段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上的动点.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10_1#2ecc1185e?vcp=1&amp;vop=1&amp;pid=bf3c085f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8034"/>
                <a:ext cx="11109960" cy="706565"/>
              </a:xfrm>
              <a:prstGeom prst="rect">
                <a:avLst/>
              </a:prstGeom>
              <a:blipFill>
                <a:blip r:embed="rId3"/>
                <a:stretch>
                  <a:fillRect l="-1317" t="-4310" b="-189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BD.10_2#2ecc1185e?vcp=1&amp;vop=1&amp;pid=bf3c085f2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3792" y="2115705"/>
            <a:ext cx="1810512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11_1#d19d86e56?vcp=1&amp;vop=1&amp;pid=2ecc1185e&amp;color=36,64,97&amp;vtp=1&amp;bbb=1"/>
              <p:cNvSpPr/>
              <p:nvPr/>
            </p:nvSpPr>
            <p:spPr>
              <a:xfrm>
                <a:off x="539496" y="3690453"/>
                <a:ext cx="11109960" cy="332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证明：平面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𝐴𝐸𝐹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11_1#d19d86e56?vcp=1&amp;vop=1&amp;pid=2ecc1185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90453"/>
                <a:ext cx="11109960" cy="332105"/>
              </a:xfrm>
              <a:prstGeom prst="rect">
                <a:avLst/>
              </a:prstGeom>
              <a:blipFill>
                <a:blip r:embed="rId5"/>
                <a:stretch>
                  <a:fillRect l="-1317" t="-7273" b="-4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12_1#d19d86e56?vcp=1&amp;vop=1&amp;pid=2ecc1185e&amp;color=36,64,97&amp;vtp=1&amp;bbb=1&amp;hb=1"/>
              <p:cNvSpPr/>
              <p:nvPr/>
            </p:nvSpPr>
            <p:spPr>
              <a:xfrm>
                <a:off x="539496" y="4029733"/>
                <a:ext cx="11109960" cy="2227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方法一（几何法）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，又平面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𝐴𝐸𝐹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𝐴𝐸𝐹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7_AN.12_1#d19d86e56?vcp=1&amp;vop=1&amp;pid=2ecc1185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29733"/>
                <a:ext cx="11109960" cy="2227580"/>
              </a:xfrm>
              <a:prstGeom prst="rect">
                <a:avLst/>
              </a:prstGeom>
              <a:blipFill>
                <a:blip r:embed="rId6"/>
                <a:stretch>
                  <a:fillRect l="-1317" t="-548" b="-65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7_AN.12_2#d19d86e56?htil=5&amp;vcp=1&amp;vop=1&amp;pid=2ecc1185e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69335" y="1000779"/>
            <a:ext cx="2090330" cy="188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2_3#d19d86e56?htil=5&amp;vcp=1&amp;vop=1&amp;pid=2ecc1185e&amp;color=36,64,97&amp;vtp=1&amp;bt=1&amp;bbb=1&amp;hb=1&amp;hs=1"/>
              <p:cNvSpPr/>
              <p:nvPr/>
            </p:nvSpPr>
            <p:spPr>
              <a:xfrm>
                <a:off x="539496" y="936770"/>
                <a:ext cx="8540496" cy="20778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方法二（坐标法）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的方向分别为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轴的正方向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，建立如图所示的空间直角坐标系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𝑥𝑦𝑧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(2,2,0)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∈[0,2])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=(1,0,1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=(2,0,−2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=(0,2,0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12_3#d19d86e56?htil=5&amp;vcp=1&amp;vop=1&amp;pid=2ecc1185e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36770"/>
                <a:ext cx="8540496" cy="2077847"/>
              </a:xfrm>
              <a:prstGeom prst="rect">
                <a:avLst/>
              </a:prstGeom>
              <a:blipFill>
                <a:blip r:embed="rId4"/>
                <a:stretch>
                  <a:fillRect l="-1713" b="-64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2_3#d19d86e56?htil=5&amp;vcp=1&amp;vop=1&amp;pid=2ecc1185e&amp;color=36,64,97&amp;vtp=1&amp;bt=1&amp;bbb=1&amp;hb=1&amp;hs=1">
                <a:extLst>
                  <a:ext uri="{FF2B5EF4-FFF2-40B4-BE49-F238E27FC236}">
                    <a16:creationId xmlns:a16="http://schemas.microsoft.com/office/drawing/2014/main" id="{765AD028-262A-FD85-F827-AFA4E68D6B11}"/>
                  </a:ext>
                </a:extLst>
              </p:cNvPr>
              <p:cNvSpPr/>
              <p:nvPr/>
            </p:nvSpPr>
            <p:spPr>
              <a:xfrm>
                <a:off x="539995" y="3014617"/>
                <a:ext cx="11112011" cy="2941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𝐴𝐸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𝐴𝐹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𝑃𝐵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𝐵𝐶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=(1,0,1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𝐴𝐸𝐹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12_3#d19d86e56?htil=5&amp;vcp=1&amp;vop=1&amp;pid=2ecc1185e&amp;color=36,64,97&amp;vtp=1&amp;bt=1&amp;bbb=1&amp;hb=1&amp;hs=1">
                <a:extLst>
                  <a:ext uri="{FF2B5EF4-FFF2-40B4-BE49-F238E27FC236}">
                    <a16:creationId xmlns:a16="http://schemas.microsoft.com/office/drawing/2014/main" id="{765AD028-262A-FD85-F827-AFA4E68D6B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014617"/>
                <a:ext cx="11112011" cy="2941955"/>
              </a:xfrm>
              <a:prstGeom prst="rect">
                <a:avLst/>
              </a:prstGeom>
              <a:blipFill>
                <a:blip r:embed="rId5"/>
                <a:stretch>
                  <a:fillRect l="-1317" b="-47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3_1#651ffdd4b?vcp=1&amp;vop=1&amp;pid=2ecc1185e&amp;color=36,64,97&amp;vtp=1&amp;bt=1&amp;bbb=1"/>
              <p:cNvSpPr/>
              <p:nvPr/>
            </p:nvSpPr>
            <p:spPr>
              <a:xfrm>
                <a:off x="539496" y="2236742"/>
                <a:ext cx="11109960" cy="4719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所成角的余弦值为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3_1#651ffdd4b?vcp=1&amp;vop=1&amp;pid=2ecc1185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36742"/>
                <a:ext cx="11109960" cy="471932"/>
              </a:xfrm>
              <a:prstGeom prst="rect">
                <a:avLst/>
              </a:prstGeom>
              <a:blipFill>
                <a:blip r:embed="rId3"/>
                <a:stretch>
                  <a:fillRect l="-1317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4_1#651ffdd4b?vcp=1&amp;vop=1&amp;pid=2ecc1185e&amp;color=36,64,97&amp;vtp=1&amp;bbb=1&amp;hb=1"/>
              <p:cNvSpPr/>
              <p:nvPr/>
            </p:nvSpPr>
            <p:spPr>
              <a:xfrm>
                <a:off x="539496" y="2711849"/>
                <a:ext cx="11109960" cy="213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方法一（坐标法）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由（1）方法二易知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=(0,1,0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𝐴𝐹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⟩|=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𝐴𝐹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𝒖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𝐴𝐹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𝒖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5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（负值舍去），所以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=(2,1,0)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=(−1,2,1)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=(0,0,2)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𝐴𝐸𝐹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𝐴𝑃</m:t>
                            </m:r>
                          </m:e>
                        </m:acc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14_1#651ffdd4b?vcp=1&amp;vop=1&amp;pid=2ecc1185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1849"/>
                <a:ext cx="11109960" cy="2133600"/>
              </a:xfrm>
              <a:prstGeom prst="rect">
                <a:avLst/>
              </a:prstGeom>
              <a:blipFill>
                <a:blip r:embed="rId4"/>
                <a:stretch>
                  <a:fillRect l="-1317" b="-2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777d5e05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e777d5e05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e777d5e05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AN.14_2#651ffdd4b?vcp=1&amp;vop=1&amp;pid=2ecc1185e&amp;color=36,64,97&amp;vtp=1&amp;bt=1&amp;bbb=1&amp;hb=1"/>
              <p:cNvSpPr/>
              <p:nvPr/>
            </p:nvSpPr>
            <p:spPr>
              <a:xfrm>
                <a:off x="539496" y="1766906"/>
                <a:ext cx="11109960" cy="35320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方法二（等体积法）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,由（1）可知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所成的角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𝐴𝐹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𝐹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的面积为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中点,所以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𝑃𝐴𝐸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𝑃𝐴𝐸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𝑃𝐴𝐸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𝐴𝐸𝐹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AN.14_2#651ffdd4b?vcp=1&amp;vop=1&amp;pid=2ecc1185e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66906"/>
                <a:ext cx="11109960" cy="3532061"/>
              </a:xfrm>
              <a:prstGeom prst="rect">
                <a:avLst/>
              </a:prstGeom>
              <a:blipFill>
                <a:blip r:embed="rId3"/>
                <a:stretch>
                  <a:fillRect l="-1317" r="-549" b="-22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eba579a8e.fixed?vcp=1&amp;pid=e777d5e05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eba579a8e.fixed?vcp=1&amp;pid=e777d5e05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</a:t>
            </a:r>
            <a:endParaRPr lang="en-US" altLang="zh-CN" sz="5400" dirty="0"/>
          </a:p>
        </p:txBody>
      </p:sp>
      <p:sp>
        <p:nvSpPr>
          <p:cNvPr id="4" name="C_2_BD#eba579a8e.fixed?vcp=1&amp;pid=e777d5e05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空间向量的应用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c3b89c446.fixed?vcp=1&amp;pid=eba579a8e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c3b89c446.fixed?vcp=1&amp;pid=eba579a8e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6.3.4</a:t>
            </a:r>
            <a:endParaRPr lang="en-US" altLang="zh-CN" sz="5400" dirty="0"/>
          </a:p>
        </p:txBody>
      </p:sp>
      <p:sp>
        <p:nvSpPr>
          <p:cNvPr id="4" name="C_3_BD#c3b89c446.fixed?vcp=1&amp;pid=eba579a8e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空间距离的计算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54f0a49aa?lid=94def82bb&amp;cid=94def82bb&amp;vtp=1&amp;bbb=1">
            <a:hlinkClick r:id="rId3" action="ppaction://hlinksldjump"/>
          </p:cNvPr>
          <p:cNvSpPr/>
          <p:nvPr/>
        </p:nvSpPr>
        <p:spPr>
          <a:xfrm>
            <a:off x="6044184" y="14356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点到平面的距离</a:t>
            </a:r>
            <a:endParaRPr lang="en-US" altLang="zh-CN" sz="1800" dirty="0"/>
          </a:p>
        </p:txBody>
      </p:sp>
      <p:sp>
        <p:nvSpPr>
          <p:cNvPr id="3" name="C_1#目录1:54f0a49aa?lid=6507797b4&amp;cid=6507797b4&amp;vtp=1&amp;bbb=1">
            <a:hlinkClick r:id="rId3" action="ppaction://hlinksldjump"/>
          </p:cNvPr>
          <p:cNvSpPr/>
          <p:nvPr/>
        </p:nvSpPr>
        <p:spPr>
          <a:xfrm>
            <a:off x="6044184" y="18379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点到直线的距离</a:t>
            </a:r>
            <a:endParaRPr lang="en-US" altLang="zh-CN" sz="1800" dirty="0"/>
          </a:p>
        </p:txBody>
      </p:sp>
      <p:sp>
        <p:nvSpPr>
          <p:cNvPr id="4" name="C_1#目录1:54f0a49aa?lid=29c59003b&amp;cid=29c59003b&amp;vtp=1&amp;bbb=1">
            <a:hlinkClick r:id="rId3" action="ppaction://hlinksldjump"/>
          </p:cNvPr>
          <p:cNvSpPr/>
          <p:nvPr/>
        </p:nvSpPr>
        <p:spPr>
          <a:xfrm>
            <a:off x="6044184" y="223113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直线与它的平行平面的距离</a:t>
            </a:r>
            <a:endParaRPr lang="en-US" altLang="zh-CN" sz="1800" dirty="0"/>
          </a:p>
        </p:txBody>
      </p:sp>
      <p:sp>
        <p:nvSpPr>
          <p:cNvPr id="5" name="C_1#目录1:54f0a49aa?lid=00bc02b97&amp;cid=00bc02b97&amp;vtp=1&amp;bbb=1">
            <a:hlinkClick r:id="rId3" action="ppaction://hlinksldjump"/>
          </p:cNvPr>
          <p:cNvSpPr/>
          <p:nvPr/>
        </p:nvSpPr>
        <p:spPr>
          <a:xfrm>
            <a:off x="6044184" y="262432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两个平行平面间的距离</a:t>
            </a:r>
            <a:endParaRPr lang="en-US" altLang="zh-CN" sz="1800" dirty="0"/>
          </a:p>
        </p:txBody>
      </p:sp>
      <p:sp>
        <p:nvSpPr>
          <p:cNvPr id="6" name="C_1#目录1:54f0a49aa?lid=70bcc8cb0&amp;cid=70bcc8cb0&amp;vtp=1&amp;bbb=1">
            <a:hlinkClick r:id="rId3" action="ppaction://hlinksldjump"/>
          </p:cNvPr>
          <p:cNvSpPr/>
          <p:nvPr/>
        </p:nvSpPr>
        <p:spPr>
          <a:xfrm>
            <a:off x="6044184" y="302666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知识点5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异面直线间的距离</a:t>
            </a:r>
            <a:endParaRPr lang="en-US" altLang="zh-CN" sz="1800" dirty="0"/>
          </a:p>
        </p:txBody>
      </p:sp>
      <p:sp>
        <p:nvSpPr>
          <p:cNvPr id="7" name="C_1#目录1:54f0a49aa?lid=cbeb91ad3&amp;cid=cbeb91ad3&amp;vtp=1&amp;bbb=1">
            <a:hlinkClick r:id="rId4" action="ppaction://hlinksldjump"/>
          </p:cNvPr>
          <p:cNvSpPr/>
          <p:nvPr/>
        </p:nvSpPr>
        <p:spPr>
          <a:xfrm>
            <a:off x="6044184" y="4027932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点到平面的距离</a:t>
            </a:r>
            <a:endParaRPr lang="en-US" altLang="zh-CN" sz="1800" dirty="0"/>
          </a:p>
        </p:txBody>
      </p:sp>
      <p:sp>
        <p:nvSpPr>
          <p:cNvPr id="8" name="C_1#目录1:54f0a49aa?lid=9f63b360f&amp;cid=9f63b360f&amp;vtp=1&amp;bbb=1">
            <a:hlinkClick r:id="rId5" action="ppaction://hlinksldjump"/>
          </p:cNvPr>
          <p:cNvSpPr/>
          <p:nvPr/>
        </p:nvSpPr>
        <p:spPr>
          <a:xfrm>
            <a:off x="6044184" y="442112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直线到其平行的平面的距离、两个平行平面的距离</a:t>
            </a:r>
            <a:endParaRPr lang="en-US" altLang="zh-CN" sz="1800" dirty="0"/>
          </a:p>
        </p:txBody>
      </p:sp>
      <p:sp>
        <p:nvSpPr>
          <p:cNvPr id="9" name="C_1#目录1:54f0a49aa?lid=0d95608fd&amp;cid=0d95608fd&amp;vtp=1&amp;bbb=1">
            <a:hlinkClick r:id="rId6" action="ppaction://hlinksldjump"/>
          </p:cNvPr>
          <p:cNvSpPr/>
          <p:nvPr/>
        </p:nvSpPr>
        <p:spPr>
          <a:xfrm>
            <a:off x="6044184" y="481431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点到直线的距离</a:t>
            </a:r>
            <a:endParaRPr lang="en-US" altLang="zh-CN" sz="1800" dirty="0"/>
          </a:p>
        </p:txBody>
      </p:sp>
      <p:sp>
        <p:nvSpPr>
          <p:cNvPr id="10" name="C_1#目录1:54f0a49aa?lid=bf3c085f2&amp;cid=bf3c085f2&amp;vtp=1&amp;bbb=1">
            <a:hlinkClick r:id="rId7" action="ppaction://hlinksldjump"/>
          </p:cNvPr>
          <p:cNvSpPr/>
          <p:nvPr/>
        </p:nvSpPr>
        <p:spPr>
          <a:xfrm>
            <a:off x="6044184" y="5216652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利用空间角求空间距离</a:t>
            </a:r>
            <a:endParaRPr lang="en-US" altLang="zh-CN" sz="1800" dirty="0"/>
          </a:p>
        </p:txBody>
      </p:sp>
      <p:pic>
        <p:nvPicPr>
          <p:cNvPr id="11" name="O_0#目录1:54f0a49aa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28616" y="795528"/>
            <a:ext cx="731520" cy="768096"/>
          </a:xfrm>
          <a:prstGeom prst="rect">
            <a:avLst/>
          </a:prstGeom>
        </p:spPr>
      </p:pic>
      <p:pic>
        <p:nvPicPr>
          <p:cNvPr id="12" name="O_0#目录1:54f0a49aa.fixed?vcp=1&amp;color=36,64,97&amp;tib=255,255,255&amp;vtp=1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28616" y="3374136"/>
            <a:ext cx="731520" cy="768096"/>
          </a:xfrm>
          <a:prstGeom prst="rect">
            <a:avLst/>
          </a:prstGeom>
        </p:spPr>
      </p:pic>
      <p:sp>
        <p:nvSpPr>
          <p:cNvPr id="13" name="O_0#目录1:54f0a49aa.fixed?vcp=1&amp;color=255,255,255&amp;vtp=1&amp;bbb=1"/>
          <p:cNvSpPr/>
          <p:nvPr/>
        </p:nvSpPr>
        <p:spPr>
          <a:xfrm>
            <a:off x="4928616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4" name="O_0#目录1:54f0a49aa.fixed?vcp=1&amp;color=255,255,255&amp;vtp=1&amp;bbb=1"/>
          <p:cNvSpPr/>
          <p:nvPr/>
        </p:nvSpPr>
        <p:spPr>
          <a:xfrm>
            <a:off x="4928616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5" name="O_0#目录1:54f0a49aa.fixed?lid=54f0a49aa&amp;vcp=1&amp;color=0,55,96&amp;vtp=1&amp;bbb=1">
            <a:hlinkClick r:id="rId3" action="ppaction://hlinksldjump"/>
          </p:cNvPr>
          <p:cNvSpPr/>
          <p:nvPr/>
        </p:nvSpPr>
        <p:spPr>
          <a:xfrm>
            <a:off x="5870448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6" name="O_0#目录1:54f0a49aa.fixed?lid=e59e75fa3&amp;vcp=1&amp;color=0,55,96&amp;vtp=1&amp;bbb=1">
            <a:hlinkClick r:id="rId4" action="ppaction://hlinksldjump"/>
          </p:cNvPr>
          <p:cNvSpPr/>
          <p:nvPr/>
        </p:nvSpPr>
        <p:spPr>
          <a:xfrm>
            <a:off x="5870448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4f0a49aa?vcp=1&amp;pid=c3b89c446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4_BD#54f0a49aa?vcp=1&amp;pid=c3b89c446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94def82bb?vcp=1&amp;pid=54f0a49aa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点到平面的距离</a:t>
            </a:r>
            <a:endParaRPr lang="en-US" altLang="zh-CN" sz="2200" dirty="0"/>
          </a:p>
        </p:txBody>
      </p:sp>
      <p:sp>
        <p:nvSpPr>
          <p:cNvPr id="5" name="C_5_BD#6507797b4?vcp=1&amp;pid=54f0a49aa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点到直线的距离</a:t>
            </a:r>
            <a:endParaRPr lang="en-US" altLang="zh-CN" sz="2200" dirty="0"/>
          </a:p>
        </p:txBody>
      </p:sp>
      <p:sp>
        <p:nvSpPr>
          <p:cNvPr id="6" name="C_5_BD#29c59003b?vcp=1&amp;pid=54f0a49aa&amp;color=101,101,255&amp;vtp=1&amp;bbb=1"/>
          <p:cNvSpPr/>
          <p:nvPr/>
        </p:nvSpPr>
        <p:spPr>
          <a:xfrm>
            <a:off x="539496" y="25146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直线与它的平行平面的距离</a:t>
            </a:r>
            <a:endParaRPr lang="en-US" altLang="zh-CN" sz="2200" dirty="0"/>
          </a:p>
        </p:txBody>
      </p:sp>
      <p:sp>
        <p:nvSpPr>
          <p:cNvPr id="7" name="C_5_BD#00bc02b97?vcp=1&amp;pid=54f0a49aa&amp;color=101,101,255&amp;vtp=1&amp;bbb=1"/>
          <p:cNvSpPr/>
          <p:nvPr/>
        </p:nvSpPr>
        <p:spPr>
          <a:xfrm>
            <a:off x="539496" y="300837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两个平行平面间的距离</a:t>
            </a:r>
            <a:endParaRPr lang="en-US" altLang="zh-CN" sz="2200" dirty="0"/>
          </a:p>
        </p:txBody>
      </p:sp>
      <p:sp>
        <p:nvSpPr>
          <p:cNvPr id="8" name="C_5_BD#70bcc8cb0?vcp=1&amp;pid=54f0a49aa&amp;color=101,101,255&amp;vtp=1&amp;bbb=1"/>
          <p:cNvSpPr/>
          <p:nvPr/>
        </p:nvSpPr>
        <p:spPr>
          <a:xfrm>
            <a:off x="539496" y="3502152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异面直线间的距离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e59e75fa3?vcp=1&amp;pid=c3b89c446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e59e75fa3?vcp=1&amp;pid=c3b89c446&amp;color=61,88,159&amp;mp=1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cbeb91ad3?vcp=1&amp;pid=e59e75fa3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点到平面的距离</a:t>
            </a:r>
            <a:endParaRPr lang="en-US" altLang="zh-CN" sz="2200" dirty="0"/>
          </a:p>
        </p:txBody>
      </p:sp>
      <p:pic>
        <p:nvPicPr>
          <p:cNvPr id="5" name="QO_6_BD.1_1#1a773bbb9?htil=1&amp;vcp=1&amp;vop=1&amp;pid=cbeb91ad3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5656" y="2042740"/>
            <a:ext cx="2313432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BD.1_2#1a773bbb9?htil=1&amp;vcp=1&amp;vop=1&amp;pid=cbeb91ad3&amp;color=36,64,97&amp;vtp=1&amp;bbb=1&amp;hb=1"/>
              <p:cNvSpPr/>
              <p:nvPr/>
            </p:nvSpPr>
            <p:spPr>
              <a:xfrm>
                <a:off x="539496" y="1978732"/>
                <a:ext cx="8668512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[江苏淮安九校2025高二联考]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如图，在直三棱柱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分别为棱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的中点，求点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BD.1_2#1a773bbb9?htil=1&amp;vcp=1&amp;vop=1&amp;pid=cbeb91ad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8732"/>
                <a:ext cx="8668512" cy="773240"/>
              </a:xfrm>
              <a:prstGeom prst="rect">
                <a:avLst/>
              </a:prstGeom>
              <a:blipFill>
                <a:blip r:embed="rId5"/>
                <a:stretch>
                  <a:fillRect l="-1688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AN.2_1#1a773bbb9?htil=2&amp;vcp=1&amp;vop=1&amp;pid=cbeb91ad3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59848" y="1113743"/>
            <a:ext cx="1874520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2_2#1a773bbb9?htil=2&amp;vcp=1&amp;vop=1&amp;pid=cbeb91ad3&amp;color=36,64,97&amp;vtp=1&amp;bt=1&amp;bbb=1&amp;hb=1&amp;hs=1"/>
              <p:cNvSpPr/>
              <p:nvPr/>
            </p:nvSpPr>
            <p:spPr>
              <a:xfrm>
                <a:off x="539496" y="1031448"/>
                <a:ext cx="9098280" cy="2032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方法一（等体积法）：连接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，由题意可得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4+1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4+1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5+4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4+4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SimSun" pitchFamily="34" charset="0"/>
                            <a:ea typeface="SimSun" pitchFamily="34" charset="-122"/>
                            <a:cs typeface="SimSun" pitchFamily="34" charset="-120"/>
                          </a:rPr>
                          <m:t>△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×1×2=1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中，根据余弦定理可得，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5+8−9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den>
                        </m:f>
                      </m:e>
                    </m:ra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SimSun" pitchFamily="34" charset="0"/>
                            <a:ea typeface="SimSun" pitchFamily="34" charset="-122"/>
                            <a:cs typeface="SimSun" pitchFamily="34" charset="-120"/>
                          </a:rPr>
                          <m:t>△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2_2#1a773bbb9?htil=2&amp;vcp=1&amp;vop=1&amp;pid=cbeb91ad3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31448"/>
                <a:ext cx="9098280" cy="2032000"/>
              </a:xfrm>
              <a:prstGeom prst="rect">
                <a:avLst/>
              </a:prstGeom>
              <a:blipFill>
                <a:blip r:embed="rId4"/>
                <a:stretch>
                  <a:fillRect l="-1609" r="-134" b="-8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2_3#1a773bbb9?vcp=1&amp;vop=1&amp;pid=cbeb91ad3&amp;color=36,64,97&amp;vtp=1&amp;bbb=1"/>
              <p:cNvSpPr/>
              <p:nvPr/>
            </p:nvSpPr>
            <p:spPr>
              <a:xfrm>
                <a:off x="539496" y="4185431"/>
                <a:ext cx="11109960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方法二（向量法）：因为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为坐标原点，分别以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轴建立如图所示的空间直角坐标系.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2_3#1a773bbb9?vcp=1&amp;vop=1&amp;pid=cbeb91ad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85431"/>
                <a:ext cx="11109960" cy="1676400"/>
              </a:xfrm>
              <a:prstGeom prst="rect">
                <a:avLst/>
              </a:prstGeom>
              <a:blipFill>
                <a:blip r:embed="rId5"/>
                <a:stretch>
                  <a:fillRect l="-1317" b="-54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2_2#1a773bbb9?htil=2&amp;vcp=1&amp;vop=1&amp;pid=cbeb91ad3&amp;color=36,64,97&amp;vtp=1&amp;bt=1&amp;bbb=1&amp;hb=1&amp;hs=1">
                <a:extLst>
                  <a:ext uri="{FF2B5EF4-FFF2-40B4-BE49-F238E27FC236}">
                    <a16:creationId xmlns:a16="http://schemas.microsoft.com/office/drawing/2014/main" id="{09366404-02E9-B366-39E0-57D90C154A88}"/>
                  </a:ext>
                </a:extLst>
              </p:cNvPr>
              <p:cNvSpPr/>
              <p:nvPr/>
            </p:nvSpPr>
            <p:spPr>
              <a:xfrm>
                <a:off x="539995" y="3063448"/>
                <a:ext cx="11112011" cy="1110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×3×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2_2#1a773bbb9?htil=2&amp;vcp=1&amp;vop=1&amp;pid=cbeb91ad3&amp;color=36,64,97&amp;vtp=1&amp;bt=1&amp;bbb=1&amp;hb=1&amp;hs=1">
                <a:extLst>
                  <a:ext uri="{FF2B5EF4-FFF2-40B4-BE49-F238E27FC236}">
                    <a16:creationId xmlns:a16="http://schemas.microsoft.com/office/drawing/2014/main" id="{09366404-02E9-B366-39E0-57D90C154A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063448"/>
                <a:ext cx="11112011" cy="1110171"/>
              </a:xfrm>
              <a:prstGeom prst="rect">
                <a:avLst/>
              </a:prstGeom>
              <a:blipFill>
                <a:blip r:embed="rId6"/>
                <a:stretch>
                  <a:fillRect l="-1317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2_3#1a773bbb9?vcp=1&amp;vop=1&amp;pid=cbeb91ad3&amp;color=36,64,97&amp;vtp=1&amp;bbb=1">
                <a:extLst>
                  <a:ext uri="{FF2B5EF4-FFF2-40B4-BE49-F238E27FC236}">
                    <a16:creationId xmlns:a16="http://schemas.microsoft.com/office/drawing/2014/main" id="{467D5903-F912-60C8-53D0-6BF785C908FB}"/>
                  </a:ext>
                </a:extLst>
              </p:cNvPr>
              <p:cNvSpPr/>
              <p:nvPr/>
            </p:nvSpPr>
            <p:spPr>
              <a:xfrm>
                <a:off x="539496" y="2119966"/>
                <a:ext cx="11109960" cy="2806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=(−2,2,0)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=(2,2,−1)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𝐸𝐹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|−2|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4+4+1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AN.2_3#1a773bbb9?vcp=1&amp;vop=1&amp;pid=cbeb91ad3&amp;color=36,64,97&amp;vtp=1&amp;bbb=1">
                <a:extLst>
                  <a:ext uri="{FF2B5EF4-FFF2-40B4-BE49-F238E27FC236}">
                    <a16:creationId xmlns:a16="http://schemas.microsoft.com/office/drawing/2014/main" id="{467D5903-F912-60C8-53D0-6BF785C908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9966"/>
                <a:ext cx="11109960" cy="2806700"/>
              </a:xfrm>
              <a:prstGeom prst="rect">
                <a:avLst/>
              </a:prstGeom>
              <a:blipFill>
                <a:blip r:embed="rId2"/>
                <a:stretch>
                  <a:fillRect l="-1317" b="-17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0013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424</Words>
  <Application>Microsoft Office PowerPoint</Application>
  <PresentationFormat>宽屏</PresentationFormat>
  <Paragraphs>135</Paragraphs>
  <Slides>20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2025-10-21T07:55:37Z</dcterms:created>
  <dcterms:modified xsi:type="dcterms:W3CDTF">2025-10-21T08:01:54Z</dcterms:modified>
  <cp:category/>
  <cp:contentStatus/>
</cp:coreProperties>
</file>